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6" r:id="rId1"/>
  </p:sldMasterIdLst>
  <p:notesMasterIdLst>
    <p:notesMasterId r:id="rId33"/>
  </p:notesMasterIdLst>
  <p:sldIdLst>
    <p:sldId id="256" r:id="rId2"/>
    <p:sldId id="257" r:id="rId3"/>
    <p:sldId id="258" r:id="rId4"/>
    <p:sldId id="266" r:id="rId5"/>
    <p:sldId id="259" r:id="rId6"/>
    <p:sldId id="263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85" r:id="rId19"/>
    <p:sldId id="288" r:id="rId20"/>
    <p:sldId id="289" r:id="rId21"/>
    <p:sldId id="291" r:id="rId22"/>
    <p:sldId id="292" r:id="rId23"/>
    <p:sldId id="279" r:id="rId24"/>
    <p:sldId id="294" r:id="rId25"/>
    <p:sldId id="295" r:id="rId26"/>
    <p:sldId id="280" r:id="rId27"/>
    <p:sldId id="296" r:id="rId28"/>
    <p:sldId id="281" r:id="rId29"/>
    <p:sldId id="282" r:id="rId30"/>
    <p:sldId id="278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36C2A-0878-459E-BDAA-4B12C803A03F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F4A6F-8D36-470D-8843-450CB3711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1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7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F4A6F-8D36-470D-8843-450CB37110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5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6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2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8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0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2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091" y="4576403"/>
            <a:ext cx="7930932" cy="158009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OBJECT DETECTION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1536" y="4911089"/>
            <a:ext cx="3166978" cy="156228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Sabbiu Shah</a:t>
            </a:r>
          </a:p>
          <a:p>
            <a:pPr algn="l"/>
            <a:r>
              <a:rPr lang="en-US" sz="2400" b="1" dirty="0" smtClean="0"/>
              <a:t>Sagar Adhikari</a:t>
            </a:r>
          </a:p>
          <a:p>
            <a:pPr algn="l"/>
            <a:r>
              <a:rPr lang="en-US" sz="2400" b="1" dirty="0" smtClean="0"/>
              <a:t>Samip Subedi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81"/>
          <a:stretch/>
        </p:blipFill>
        <p:spPr>
          <a:xfrm>
            <a:off x="1422961" y="348714"/>
            <a:ext cx="9386707" cy="391417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48779" y="4911089"/>
            <a:ext cx="0" cy="1439232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 Detection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Field of Computer Vision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 Detection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Focuses on “Where” </a:t>
            </a:r>
          </a:p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rather than “What”</a:t>
            </a:r>
          </a:p>
        </p:txBody>
      </p:sp>
    </p:spTree>
    <p:extLst>
      <p:ext uri="{BB962C8B-B14F-4D97-AF65-F5344CB8AC3E}">
        <p14:creationId xmlns:p14="http://schemas.microsoft.com/office/powerpoint/2010/main" val="16088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4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21" y="4697185"/>
            <a:ext cx="4020457" cy="1879602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</a:rPr>
              <a:t>Our</a:t>
            </a:r>
            <a:br>
              <a:rPr lang="en-US" sz="7200" b="1" dirty="0" smtClean="0">
                <a:solidFill>
                  <a:srgbClr val="FFFF00"/>
                </a:solidFill>
              </a:rPr>
            </a:br>
            <a:r>
              <a:rPr lang="en-US" sz="7200" b="1" dirty="0" smtClean="0">
                <a:solidFill>
                  <a:srgbClr val="FFFF00"/>
                </a:solidFill>
              </a:rPr>
              <a:t>Objectives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Objectives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Methodology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Feature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Descriptor (SIFT)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K-means Clustering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Support Vector Machine (SVM)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classifier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Localization</a:t>
            </a: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Reinforcement Learning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3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Very popular feature Extraction Algorithm proposed by David Lowe in 1999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Invariant to</a:t>
            </a:r>
          </a:p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Scale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Orientation</a:t>
            </a:r>
          </a:p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Ilumination</a:t>
            </a: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ViewPoint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61460"/>
            <a:ext cx="12192000" cy="506964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8" name="Picture 4" descr="http://aishack.in/static/img/tut/sift-octav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460"/>
            <a:ext cx="6911788" cy="50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73154" y="1761460"/>
            <a:ext cx="43030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5 Scales(Blur Levels) and 4  octaves ideal for the algorithm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Gaussian Blur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389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6366" y="1761460"/>
            <a:ext cx="63156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Difference between two consecutive Scales to generate </a:t>
            </a:r>
            <a:r>
              <a:rPr lang="en-US" sz="3200" dirty="0" err="1" smtClean="0"/>
              <a:t>DoG</a:t>
            </a:r>
            <a:r>
              <a:rPr lang="en-US" sz="3200" dirty="0" smtClean="0"/>
              <a:t>(Difference of Gaussian) Images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600" dirty="0"/>
          </a:p>
        </p:txBody>
      </p:sp>
      <p:pic>
        <p:nvPicPr>
          <p:cNvPr id="2050" name="Picture 2" descr="http://aishack.in/static/img/tut/sift-dog-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0" y="1990112"/>
            <a:ext cx="5719856" cy="46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2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519" y="1300766"/>
            <a:ext cx="4432020" cy="113419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9600" b="1" dirty="0" smtClean="0"/>
              <a:t>Vision</a:t>
            </a:r>
            <a:endParaRPr lang="en-US" sz="9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45" y="3990544"/>
            <a:ext cx="11339285" cy="707886"/>
            <a:chOff x="373745" y="3475387"/>
            <a:chExt cx="11339285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373745" y="3475387"/>
              <a:ext cx="3211285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Acquiring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2772" y="3475387"/>
              <a:ext cx="3189515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08688" y="3475387"/>
              <a:ext cx="3904342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Understanding</a:t>
              </a:r>
              <a:endPara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74638" y="2586115"/>
            <a:ext cx="7686221" cy="1404425"/>
            <a:chOff x="2074638" y="2586115"/>
            <a:chExt cx="7686221" cy="1404425"/>
          </a:xfrm>
        </p:grpSpPr>
        <p:cxnSp>
          <p:nvCxnSpPr>
            <p:cNvPr id="25" name="Curved Connector 24"/>
            <p:cNvCxnSpPr>
              <a:endCxn id="14" idx="0"/>
            </p:cNvCxnSpPr>
            <p:nvPr/>
          </p:nvCxnSpPr>
          <p:spPr>
            <a:xfrm>
              <a:off x="5792108" y="2586116"/>
              <a:ext cx="3968751" cy="1404421"/>
            </a:xfrm>
            <a:prstGeom prst="curvedConnector2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endCxn id="12" idx="0"/>
            </p:cNvCxnSpPr>
            <p:nvPr/>
          </p:nvCxnSpPr>
          <p:spPr>
            <a:xfrm rot="10800000" flipV="1">
              <a:off x="2074638" y="2586115"/>
              <a:ext cx="3717471" cy="1399105"/>
            </a:xfrm>
            <a:prstGeom prst="curvedConnector2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endCxn id="13" idx="0"/>
            </p:cNvCxnSpPr>
            <p:nvPr/>
          </p:nvCxnSpPr>
          <p:spPr>
            <a:xfrm rot="16200000" flipH="1">
              <a:off x="5103434" y="3286443"/>
              <a:ext cx="1399123" cy="9071"/>
            </a:xfrm>
            <a:prstGeom prst="curvedConnector3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5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6366" y="1761460"/>
            <a:ext cx="63156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/>
              <a:t>Locate maxima/minima in </a:t>
            </a:r>
            <a:r>
              <a:rPr lang="en-US" sz="3200" dirty="0" err="1"/>
              <a:t>DoG</a:t>
            </a:r>
            <a:r>
              <a:rPr lang="en-US" sz="3200" dirty="0"/>
              <a:t> </a:t>
            </a:r>
            <a:r>
              <a:rPr lang="en-US" sz="3200" dirty="0" smtClean="0"/>
              <a:t>images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/>
              <a:t>X is marked as a "key point" if it is the greatest or least of all 26 </a:t>
            </a:r>
            <a:r>
              <a:rPr lang="en-US" sz="3200" dirty="0" err="1" smtClean="0"/>
              <a:t>neighbours</a:t>
            </a:r>
            <a:endParaRPr lang="en-US" sz="3200" dirty="0"/>
          </a:p>
          <a:p>
            <a:endParaRPr lang="en-US" sz="3600" dirty="0"/>
          </a:p>
        </p:txBody>
      </p:sp>
      <p:pic>
        <p:nvPicPr>
          <p:cNvPr id="4098" name="Picture 2" descr="http://aishack.in/static/img/tut/sift-maxima-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46" y="2232212"/>
            <a:ext cx="3851648" cy="34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6970" y="1761460"/>
            <a:ext cx="61250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Creates a </a:t>
            </a:r>
            <a:r>
              <a:rPr lang="en-US" sz="3200" dirty="0"/>
              <a:t>16x16 window around the </a:t>
            </a:r>
            <a:r>
              <a:rPr lang="en-US" sz="3200" dirty="0" err="1"/>
              <a:t>keypoint</a:t>
            </a:r>
            <a:r>
              <a:rPr lang="en-US" sz="3200" dirty="0"/>
              <a:t>. This 16x16 window is broken into sixteen 4x4 windows</a:t>
            </a:r>
            <a:r>
              <a:rPr lang="en-US" sz="32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 Within each 4x4 window, calculates gradients and puts into 8 bin histogram. </a:t>
            </a:r>
            <a:endParaRPr lang="en-US" sz="3200" dirty="0"/>
          </a:p>
          <a:p>
            <a:r>
              <a:rPr lang="en-US" sz="3600" dirty="0" smtClean="0"/>
              <a:t>    </a:t>
            </a:r>
            <a:endParaRPr lang="en-US" sz="3600" dirty="0"/>
          </a:p>
        </p:txBody>
      </p:sp>
      <p:pic>
        <p:nvPicPr>
          <p:cNvPr id="7170" name="Picture 2" descr="http://aishack.in/static/img/tut/sift-finger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3" y="2124922"/>
            <a:ext cx="5849257" cy="41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Features Descriptor(SIFT)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01800"/>
            <a:ext cx="12192000" cy="5056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7942" y="1761460"/>
            <a:ext cx="615405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8 bin histogram for each 4*4 window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16x8=128 numbers to describe a </a:t>
            </a:r>
            <a:r>
              <a:rPr lang="en-US" sz="3200" dirty="0" err="1" smtClean="0"/>
              <a:t>keypoint</a:t>
            </a:r>
            <a:r>
              <a:rPr lang="en-US" sz="3200" dirty="0" smtClean="0"/>
              <a:t>(feature)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Thus each feature point is a 128 dimensional vector.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r>
              <a:rPr lang="en-US" sz="3600" dirty="0" smtClean="0"/>
              <a:t>   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6" y="1993792"/>
            <a:ext cx="5876366" cy="43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uppose, Number of  training images=200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               Number of feature extracted from each image=100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Total number of feature points= 200,100.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Very large for computation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Use K-MEANS Clustering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Unsupervised Machine Learning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Creates Bag Of Words Model</a:t>
            </a: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AutoShape 2" descr="http://www.mathworks.com/help/vision/ug/bagoffeatures_visualwordsover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 descr="http://www.mathworks.com/help/vision/ug/bagoffeatures_visualwords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3468915"/>
            <a:ext cx="11451772" cy="30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8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K-MEANS CLUSTERING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61460"/>
            <a:ext cx="12192000" cy="509654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 </a:t>
            </a: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AutoShape 2" descr="http://www.mathworks.com/help/vision/ug/bagoffeatures_visualwordsovervie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https://sites.google.com/site/dataclusteringalgorithms/_/rsrc/1274290220973/k-means-clustering-algorithm/k-means-figure/k-means_fi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861756"/>
            <a:ext cx="7039429" cy="48959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195004" y="1761460"/>
            <a:ext cx="49969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Here K=3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Initially randomly 3 cluster points are chosen.</a:t>
            </a: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In each iteration cluster center becomes more accurate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/>
              <a:t>K=500 (for our purpose)</a:t>
            </a:r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55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BAG OF VISUAL WORDS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5575" y="204977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Since K=500,  Bag of Words created=500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One histogram for each training image using </a:t>
            </a:r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</a:rPr>
              <a:t>BoW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 model.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2292" name="Picture 4" descr="http://www.mathworks.com/help/vision/ug/bagoffeatures_encode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0857"/>
            <a:ext cx="7068457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29714" y="3875314"/>
            <a:ext cx="4325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500 dimensional feature vector for each image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[9,7,5,4,13,……….]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FEATURE HISTOGRAMS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05320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Finally we have single histogram vector for each image of each class.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4338" name="Picture 2" descr="http://www.mathworks.com/help/vision/ug/bagoffeatures_bof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028877"/>
            <a:ext cx="4789715" cy="30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08913" y="3224090"/>
            <a:ext cx="5950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smtClean="0"/>
              <a:t>Histograms are normalized to make this process invariant to number of descriptors used 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42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SVM CLASSIFIER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-multiclass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-</a:t>
            </a:r>
            <a:r>
              <a:rPr lang="en-US" sz="4000" dirty="0" err="1" smtClean="0">
                <a:solidFill>
                  <a:schemeClr val="tx2">
                    <a:lumMod val="10000"/>
                  </a:schemeClr>
                </a:solidFill>
              </a:rPr>
              <a:t>saab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tx2">
                    <a:lumMod val="10000"/>
                  </a:schemeClr>
                </a:solidFill>
              </a:rPr>
              <a:t>lai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tx2">
                    <a:lumMod val="10000"/>
                  </a:schemeClr>
                </a:solidFill>
              </a:rPr>
              <a:t>euta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value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-one vs all classifier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-training model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-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1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SMO 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3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288" y="371535"/>
            <a:ext cx="2772226" cy="45704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FFFF00"/>
                </a:solidFill>
                <a:latin typeface="+mj-lt"/>
              </a:rPr>
              <a:t>What we</a:t>
            </a:r>
            <a:r>
              <a:rPr lang="en-US" sz="115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8800" dirty="0" smtClean="0">
                <a:solidFill>
                  <a:srgbClr val="FFFF00"/>
                </a:solidFill>
                <a:latin typeface="+mj-lt"/>
              </a:rPr>
              <a:t>see</a:t>
            </a:r>
            <a:endParaRPr lang="en-US" sz="8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7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LOCALIZATION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Image processing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Predict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display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8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000" b="1" dirty="0" smtClean="0"/>
              <a:t>REINFORCEMENT LEARNING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>
                <a:solidFill>
                  <a:schemeClr val="tx2">
                    <a:lumMod val="10000"/>
                  </a:schemeClr>
                </a:solidFill>
              </a:rPr>
              <a:t>Ask user</a:t>
            </a: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763" b="6344"/>
          <a:stretch/>
        </p:blipFill>
        <p:spPr>
          <a:xfrm>
            <a:off x="116115" y="101598"/>
            <a:ext cx="11976406" cy="6574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321501" y="3389084"/>
            <a:ext cx="3652786" cy="3139321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</a:rPr>
              <a:t>What Computer sees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89" b="10261"/>
          <a:stretch/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66428" y="4356552"/>
            <a:ext cx="4807858" cy="2290990"/>
          </a:xfrm>
          <a:ln>
            <a:solidFill>
              <a:srgbClr val="FFFF00"/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n-US" sz="8800" b="1" dirty="0" smtClean="0">
                <a:solidFill>
                  <a:srgbClr val="FFFF00"/>
                </a:solidFill>
              </a:rPr>
              <a:t>Computer Vision</a:t>
            </a:r>
            <a:endParaRPr lang="en-US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Task that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include methods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for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Acquiring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processing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sz="4000" b="1" dirty="0" smtClean="0">
                <a:solidFill>
                  <a:schemeClr val="tx2">
                    <a:lumMod val="10000"/>
                  </a:schemeClr>
                </a:solidFill>
              </a:rPr>
              <a:t>understanding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 digital images by Computer.</a:t>
            </a:r>
          </a:p>
          <a:p>
            <a:pPr marL="0" indent="0">
              <a:buNone/>
            </a:pPr>
            <a:endParaRPr lang="en-US" sz="4000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Based on Numerical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or 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</a:rPr>
              <a:t>Symbolic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information.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30"/>
            <a:ext cx="12192000" cy="14005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8800" b="1" dirty="0" smtClean="0"/>
              <a:t>Computer Vision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12136"/>
            <a:ext cx="12192000" cy="4745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94" b="1313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371" y="4659085"/>
            <a:ext cx="4020457" cy="1879602"/>
          </a:xfrm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 algn="r"/>
            <a:r>
              <a:rPr lang="en-US" sz="7200" b="1" dirty="0" smtClean="0">
                <a:solidFill>
                  <a:srgbClr val="FFFF00"/>
                </a:solidFill>
              </a:rPr>
              <a:t>Object </a:t>
            </a:r>
            <a:br>
              <a:rPr lang="en-US" sz="7200" b="1" dirty="0" smtClean="0">
                <a:solidFill>
                  <a:srgbClr val="FFFF00"/>
                </a:solidFill>
              </a:rPr>
            </a:br>
            <a:r>
              <a:rPr lang="en-US" sz="7200" b="1" dirty="0" smtClean="0">
                <a:solidFill>
                  <a:srgbClr val="FFFF00"/>
                </a:solidFill>
              </a:rPr>
              <a:t>Detection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415</Words>
  <Application>Microsoft Office PowerPoint</Application>
  <PresentationFormat>Widescreen</PresentationFormat>
  <Paragraphs>180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OBJECT DETECTION</vt:lpstr>
      <vt:lpstr>Vision</vt:lpstr>
      <vt:lpstr>PowerPoint Presentation</vt:lpstr>
      <vt:lpstr>PowerPoint Presentation</vt:lpstr>
      <vt:lpstr>Computer Vision</vt:lpstr>
      <vt:lpstr>Computer Vision</vt:lpstr>
      <vt:lpstr>Computer Vision</vt:lpstr>
      <vt:lpstr>Computer Vision</vt:lpstr>
      <vt:lpstr>Object  Detection</vt:lpstr>
      <vt:lpstr>Object Detection</vt:lpstr>
      <vt:lpstr>Object Detection</vt:lpstr>
      <vt:lpstr>Our Objectives</vt:lpstr>
      <vt:lpstr>Objectives</vt:lpstr>
      <vt:lpstr>Objectives</vt:lpstr>
      <vt:lpstr>Objectives</vt:lpstr>
      <vt:lpstr>Methodology</vt:lpstr>
      <vt:lpstr>Features Descriptor(SIFT)</vt:lpstr>
      <vt:lpstr>Features Descriptor(SIFT)</vt:lpstr>
      <vt:lpstr>Features Descriptor(SIFT)</vt:lpstr>
      <vt:lpstr>Features Descriptor(SIFT)</vt:lpstr>
      <vt:lpstr>Features Descriptor(SIFT)</vt:lpstr>
      <vt:lpstr>Features Descriptor(SIFT)</vt:lpstr>
      <vt:lpstr>K-MEANS CLUSTERING</vt:lpstr>
      <vt:lpstr>K-MEANS CLUSTERING</vt:lpstr>
      <vt:lpstr>K-MEANS CLUSTERING</vt:lpstr>
      <vt:lpstr>BAG OF VISUAL WORDS</vt:lpstr>
      <vt:lpstr>FEATURE HISTOGRAMS</vt:lpstr>
      <vt:lpstr>SVM CLASSIFIER</vt:lpstr>
      <vt:lpstr>SMO </vt:lpstr>
      <vt:lpstr>LOCALIZATION</vt:lpstr>
      <vt:lpstr>REINFORCEMENT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Samip Subedi</dc:creator>
  <cp:lastModifiedBy>Sagar</cp:lastModifiedBy>
  <cp:revision>76</cp:revision>
  <dcterms:created xsi:type="dcterms:W3CDTF">2016-08-18T07:46:40Z</dcterms:created>
  <dcterms:modified xsi:type="dcterms:W3CDTF">2016-08-21T16:03:55Z</dcterms:modified>
</cp:coreProperties>
</file>